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8"/>
  </p:notesMasterIdLst>
  <p:sldIdLst>
    <p:sldId id="256" r:id="rId2"/>
    <p:sldId id="260" r:id="rId3"/>
    <p:sldId id="259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934400-F1F3-4CBE-A9BA-7599367A266E}" type="datetimeFigureOut">
              <a:rPr lang="en-US" smtClean="0"/>
              <a:t>3/8/2013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CBC833-482D-4227-A44A-98A24835C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861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BC833-482D-4227-A44A-98A24835C8B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934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295150-4FD7-4802-B0EB-D52217513A72}" type="datetime1">
              <a:rPr lang="en-US" smtClean="0"/>
              <a:pPr/>
              <a:t>3/8/2013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895A-832A-4167-BE9B-7448CA062309}" type="datetime1">
              <a:rPr lang="en-US" smtClean="0"/>
              <a:pPr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571FF-D602-4BB6-9683-7A1E909D4296}" type="datetime1">
              <a:rPr lang="en-US" smtClean="0"/>
              <a:pPr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E21601B-3DA4-42FD-94F0-D0D5C65B07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539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92BEB-5202-498C-89F7-BBD3BEE1B887}" type="datetime1">
              <a:rPr lang="en-US" smtClean="0"/>
              <a:pPr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2B6C6-10FF-4510-A888-F0B9C6A788B0}" type="datetime1">
              <a:rPr lang="en-US" smtClean="0"/>
              <a:pPr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7B31-A4E1-4FCE-8661-5EC33A675437}" type="datetime1">
              <a:rPr lang="en-US" smtClean="0"/>
              <a:pPr/>
              <a:t>3/8/2013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832D-B7F8-4A85-B115-3F84BE9AC26D}" type="datetime1">
              <a:rPr lang="en-US" smtClean="0"/>
              <a:pPr/>
              <a:t>3/8/2013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34F3-05F7-41C1-B84E-68CE2E00C83C}" type="datetime1">
              <a:rPr lang="en-US" smtClean="0"/>
              <a:pPr/>
              <a:t>3/8/2013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47F82-2B2E-4837-B3AB-C94C672FBECB}" type="datetime1">
              <a:rPr lang="en-US" smtClean="0"/>
              <a:pPr/>
              <a:t>3/8/2013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7738-F4B0-48EA-9B71-E0F723F8BF6C}" type="datetime1">
              <a:rPr lang="en-US" smtClean="0"/>
              <a:pPr/>
              <a:t>3/8/2013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0D5EF-7D26-425F-8C45-B9312ACE18BC}" type="datetime1">
              <a:rPr lang="en-US" smtClean="0"/>
              <a:pPr/>
              <a:t>3/8/2013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1909345-DEE0-4B07-8E32-441AC9DA095E}" type="datetime1">
              <a:rPr lang="en-US" smtClean="0"/>
              <a:pPr/>
              <a:t>3/8/2013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6200" y="1981200"/>
            <a:ext cx="9067800" cy="45720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ES_tradnl" sz="3200" b="1" dirty="0" smtClean="0">
                <a:solidFill>
                  <a:srgbClr val="FF0000"/>
                </a:solidFill>
              </a:rPr>
              <a:t>Propósito # 65: </a:t>
            </a:r>
            <a:r>
              <a:rPr lang="es-ES_tradnl" sz="3200" dirty="0" smtClean="0">
                <a:solidFill>
                  <a:schemeClr val="tx1"/>
                </a:solidFill>
              </a:rPr>
              <a:t>¿Cómo terminamos el repaso para el Examen Unidad 3 </a:t>
            </a:r>
            <a:r>
              <a:rPr lang="es-ES_tradnl" sz="3200" dirty="0" smtClean="0">
                <a:solidFill>
                  <a:schemeClr val="tx1"/>
                </a:solidFill>
              </a:rPr>
              <a:t>del lunes? </a:t>
            </a:r>
            <a:endParaRPr lang="es-ES_tradnl" sz="32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_tradnl" sz="3200" b="1" dirty="0" smtClean="0">
                <a:solidFill>
                  <a:srgbClr val="FF0000"/>
                </a:solidFill>
              </a:rPr>
              <a:t>Actividad Inicial:</a:t>
            </a:r>
          </a:p>
          <a:p>
            <a:r>
              <a:rPr lang="es-ES_tradnl" sz="3200" dirty="0" smtClean="0">
                <a:solidFill>
                  <a:schemeClr val="tx1"/>
                </a:solidFill>
              </a:rPr>
              <a:t>Copia y completa con el Presente Progresivo.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200" dirty="0" smtClean="0">
                <a:solidFill>
                  <a:schemeClr val="tx1"/>
                </a:solidFill>
              </a:rPr>
              <a:t>Nosotros ________________ un viaje en Perú. </a:t>
            </a:r>
            <a:r>
              <a:rPr lang="es-ES_tradnl" sz="3200" i="1" dirty="0" smtClean="0">
                <a:solidFill>
                  <a:schemeClr val="tx1"/>
                </a:solidFill>
              </a:rPr>
              <a:t>(hacer)</a:t>
            </a:r>
            <a:endParaRPr lang="es-ES_tradnl" sz="3200" dirty="0" smtClean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s-ES_tradnl" sz="3200" dirty="0" smtClean="0">
                <a:solidFill>
                  <a:schemeClr val="tx1"/>
                </a:solidFill>
              </a:rPr>
              <a:t>Ahora el avión _______________. </a:t>
            </a:r>
            <a:r>
              <a:rPr lang="es-ES_tradnl" sz="3200" i="1" dirty="0" smtClean="0">
                <a:solidFill>
                  <a:schemeClr val="tx1"/>
                </a:solidFill>
              </a:rPr>
              <a:t>(despegar)</a:t>
            </a:r>
            <a:endParaRPr lang="es-ES_tradnl" sz="3200" dirty="0" smtClean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s-ES_tradnl" sz="3200" dirty="0" smtClean="0">
                <a:solidFill>
                  <a:schemeClr val="tx1"/>
                </a:solidFill>
              </a:rPr>
              <a:t>Los pasajeros ________________ en el avión. </a:t>
            </a:r>
            <a:r>
              <a:rPr lang="es-ES_tradnl" sz="3200" i="1" dirty="0" smtClean="0">
                <a:solidFill>
                  <a:schemeClr val="tx1"/>
                </a:solidFill>
              </a:rPr>
              <a:t>(volar)</a:t>
            </a:r>
            <a:endParaRPr lang="es-ES_tradnl" sz="3200" dirty="0" smtClean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s-ES_tradnl" sz="3200" dirty="0" smtClean="0">
                <a:solidFill>
                  <a:schemeClr val="tx1"/>
                </a:solidFill>
              </a:rPr>
              <a:t>Yo _____________ los Andes por la ventana.</a:t>
            </a:r>
            <a:r>
              <a:rPr lang="es-ES_tradnl" sz="3200" i="1" dirty="0" smtClean="0">
                <a:solidFill>
                  <a:schemeClr val="tx1"/>
                </a:solidFill>
              </a:rPr>
              <a:t>(mirar)</a:t>
            </a:r>
            <a:endParaRPr lang="es-ES_tradnl" sz="3200" dirty="0" smtClean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s-ES_tradnl" sz="3200" dirty="0" smtClean="0">
                <a:solidFill>
                  <a:schemeClr val="tx1"/>
                </a:solidFill>
              </a:rPr>
              <a:t>La asistente de vuelo _____________ un libro. </a:t>
            </a:r>
            <a:r>
              <a:rPr lang="es-ES_tradnl" sz="3200" i="1" dirty="0" smtClean="0">
                <a:solidFill>
                  <a:schemeClr val="tx1"/>
                </a:solidFill>
              </a:rPr>
              <a:t>(leer)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200" dirty="0" smtClean="0">
                <a:solidFill>
                  <a:schemeClr val="tx1"/>
                </a:solidFill>
              </a:rPr>
              <a:t>El avión _______________ a tiempo. </a:t>
            </a:r>
            <a:r>
              <a:rPr lang="es-ES_tradnl" sz="3200" i="1" dirty="0" smtClean="0">
                <a:solidFill>
                  <a:schemeClr val="tx1"/>
                </a:solidFill>
              </a:rPr>
              <a:t>(llegar)</a:t>
            </a:r>
            <a:endParaRPr lang="es-ES_tradnl" sz="3200" dirty="0" smtClean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s-ES_tradnl" sz="3200" dirty="0" smtClean="0">
                <a:solidFill>
                  <a:schemeClr val="tx1"/>
                </a:solidFill>
              </a:rPr>
              <a:t>¡¿Tú ___________________ con el piloto?! </a:t>
            </a:r>
            <a:r>
              <a:rPr lang="es-ES_tradnl" sz="3200" i="1" dirty="0" smtClean="0">
                <a:solidFill>
                  <a:schemeClr val="tx1"/>
                </a:solidFill>
              </a:rPr>
              <a:t>(salir)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200" dirty="0" smtClean="0">
                <a:solidFill>
                  <a:schemeClr val="tx1"/>
                </a:solidFill>
              </a:rPr>
              <a:t>Mi familia me _______________ en el aeropuerto. </a:t>
            </a:r>
            <a:r>
              <a:rPr lang="es-ES_tradnl" sz="3200" i="1" dirty="0" smtClean="0">
                <a:solidFill>
                  <a:schemeClr val="tx1"/>
                </a:solidFill>
              </a:rPr>
              <a:t>(esperar)</a:t>
            </a:r>
            <a:endParaRPr lang="es-ES_tradnl" sz="3200" dirty="0" smtClean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s-ES_tradnl" sz="3200" i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s-ES_tradnl" sz="3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s-ES_tradnl" sz="3200" dirty="0">
              <a:solidFill>
                <a:srgbClr val="FF0000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46847" y="469750"/>
            <a:ext cx="8216153" cy="1054250"/>
          </a:xfrm>
        </p:spPr>
        <p:txBody>
          <a:bodyPr/>
          <a:lstStyle/>
          <a:p>
            <a:r>
              <a:rPr lang="en-US" sz="4000" dirty="0" smtClean="0">
                <a:solidFill>
                  <a:srgbClr val="00B050"/>
                </a:solidFill>
              </a:rPr>
              <a:t>Me </a:t>
            </a:r>
            <a:r>
              <a:rPr lang="en-US" sz="4000" dirty="0" err="1" smtClean="0">
                <a:solidFill>
                  <a:srgbClr val="00B050"/>
                </a:solidFill>
              </a:rPr>
              <a:t>llamo</a:t>
            </a:r>
            <a:r>
              <a:rPr lang="en-US" sz="4000" dirty="0" smtClean="0">
                <a:solidFill>
                  <a:srgbClr val="00B050"/>
                </a:solidFill>
              </a:rPr>
              <a:t> ________ </a:t>
            </a:r>
            <a:r>
              <a:rPr lang="en-US" sz="4000" dirty="0" err="1" smtClean="0">
                <a:solidFill>
                  <a:srgbClr val="00B050"/>
                </a:solidFill>
              </a:rPr>
              <a:t>Clase</a:t>
            </a:r>
            <a:r>
              <a:rPr lang="en-US" sz="4000" dirty="0" smtClean="0">
                <a:solidFill>
                  <a:srgbClr val="00B050"/>
                </a:solidFill>
              </a:rPr>
              <a:t> 7 </a:t>
            </a:r>
            <a:r>
              <a:rPr lang="en-US" sz="4000" dirty="0" err="1" smtClean="0">
                <a:solidFill>
                  <a:srgbClr val="00B050"/>
                </a:solidFill>
              </a:rPr>
              <a:t>il</a:t>
            </a:r>
            <a:r>
              <a:rPr lang="en-US" sz="4000" dirty="0" smtClean="0">
                <a:solidFill>
                  <a:srgbClr val="00B050"/>
                </a:solidFill>
              </a:rPr>
              <a:t> </a:t>
            </a:r>
            <a:br>
              <a:rPr lang="en-US" sz="4000" dirty="0" smtClean="0">
                <a:solidFill>
                  <a:srgbClr val="00B050"/>
                </a:solidFill>
              </a:rPr>
            </a:br>
            <a:r>
              <a:rPr lang="en-US" sz="4000" dirty="0" smtClean="0">
                <a:solidFill>
                  <a:srgbClr val="00B050"/>
                </a:solidFill>
              </a:rPr>
              <a:t>La </a:t>
            </a:r>
            <a:r>
              <a:rPr lang="en-US" sz="4000" dirty="0" err="1" smtClean="0">
                <a:solidFill>
                  <a:srgbClr val="00B050"/>
                </a:solidFill>
              </a:rPr>
              <a:t>fecha</a:t>
            </a:r>
            <a:r>
              <a:rPr lang="en-US" sz="4000" dirty="0" smtClean="0">
                <a:solidFill>
                  <a:srgbClr val="00B050"/>
                </a:solidFill>
              </a:rPr>
              <a:t> </a:t>
            </a:r>
            <a:r>
              <a:rPr lang="en-US" sz="4000" dirty="0" err="1" smtClean="0">
                <a:solidFill>
                  <a:srgbClr val="00B050"/>
                </a:solidFill>
              </a:rPr>
              <a:t>es</a:t>
            </a:r>
            <a:r>
              <a:rPr lang="en-US" sz="4000" dirty="0" smtClean="0">
                <a:solidFill>
                  <a:srgbClr val="00B050"/>
                </a:solidFill>
              </a:rPr>
              <a:t> el 8 de </a:t>
            </a:r>
            <a:r>
              <a:rPr lang="en-US" sz="4000" dirty="0" err="1" smtClean="0">
                <a:solidFill>
                  <a:srgbClr val="00B050"/>
                </a:solidFill>
              </a:rPr>
              <a:t>marzo</a:t>
            </a:r>
            <a:r>
              <a:rPr lang="en-US" sz="4000" dirty="0" smtClean="0">
                <a:solidFill>
                  <a:srgbClr val="00B050"/>
                </a:solidFill>
              </a:rPr>
              <a:t> del 2013</a:t>
            </a:r>
            <a:endParaRPr lang="en-US" sz="4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96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905000"/>
            <a:ext cx="8991600" cy="4953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I- </a:t>
            </a:r>
            <a:r>
              <a:rPr lang="en-US" sz="2800" b="1" dirty="0" smtClean="0">
                <a:solidFill>
                  <a:schemeClr val="tx1"/>
                </a:solidFill>
              </a:rPr>
              <a:t>Copy and complete the  paragraph with any vocabulary words learned in this chapter that are appropriate:</a:t>
            </a:r>
          </a:p>
          <a:p>
            <a:pPr marL="0" indent="0">
              <a:buNone/>
            </a:pPr>
            <a:r>
              <a:rPr lang="en-US" sz="2800" b="1" dirty="0">
                <a:solidFill>
                  <a:schemeClr val="tx1"/>
                </a:solidFill>
              </a:rPr>
              <a:t>	</a:t>
            </a:r>
            <a:r>
              <a:rPr lang="es-ES_tradnl" sz="2800" b="1" i="1" dirty="0" smtClean="0">
                <a:solidFill>
                  <a:schemeClr val="tx1"/>
                </a:solidFill>
              </a:rPr>
              <a:t>Miguel viaja a Europa.  Toma un (1)_________ de Nueva York a Barcelona.  En el aeropuerto JFK Miguel tiene que (2)___________ su equipaje. Él (3)____________ sus maletas en la </a:t>
            </a:r>
            <a:r>
              <a:rPr lang="es-ES_tradnl" sz="2800" b="1" i="1" dirty="0" smtClean="0">
                <a:solidFill>
                  <a:schemeClr val="tx1"/>
                </a:solidFill>
              </a:rPr>
              <a:t>báscula </a:t>
            </a:r>
            <a:r>
              <a:rPr lang="es-ES_tradnl" sz="2800" b="1" i="1" dirty="0" smtClean="0">
                <a:solidFill>
                  <a:schemeClr val="tx1"/>
                </a:solidFill>
              </a:rPr>
              <a:t>en el (4)_____________ de la línea aérea. El (5)___________ revisa su (6)___________ y boleto y le da su tarjeta de (7)____________.</a:t>
            </a:r>
          </a:p>
          <a:p>
            <a:pPr marL="0" indent="0">
              <a:buNone/>
            </a:pPr>
            <a:r>
              <a:rPr lang="es-ES_tradnl" sz="2800" b="1" i="1" dirty="0" smtClean="0">
                <a:solidFill>
                  <a:schemeClr val="tx1"/>
                </a:solidFill>
              </a:rPr>
              <a:t>	Luego Miguel pasa por el (8)______________________.  Su vuelo sale de la (9)_____________ numero dos. Sale a (10)_____________. No hay demora.</a:t>
            </a:r>
            <a:endParaRPr lang="es-ES_tradnl" sz="2800" b="1" dirty="0">
              <a:solidFill>
                <a:srgbClr val="00B050"/>
              </a:solidFill>
            </a:endParaRPr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688490" y="469750"/>
            <a:ext cx="7756263" cy="105425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53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457200"/>
            <a:ext cx="8382000" cy="6019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sz="3600" b="1" dirty="0" smtClean="0">
                <a:solidFill>
                  <a:srgbClr val="009900"/>
                </a:solidFill>
                <a:latin typeface="Times New Roman" pitchFamily="18" charset="0"/>
              </a:rPr>
              <a:t>II</a:t>
            </a:r>
            <a:r>
              <a:rPr lang="en-US" sz="2800" b="1" dirty="0" smtClean="0">
                <a:solidFill>
                  <a:srgbClr val="009900"/>
                </a:solidFill>
                <a:latin typeface="Times New Roman" pitchFamily="18" charset="0"/>
              </a:rPr>
              <a:t>-</a:t>
            </a:r>
            <a:r>
              <a:rPr lang="en-US" sz="2800" dirty="0" smtClean="0">
                <a:latin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</a:rPr>
              <a:t>“Saber” y “</a:t>
            </a:r>
            <a:r>
              <a:rPr lang="en-US" sz="4000" dirty="0" err="1" smtClean="0">
                <a:latin typeface="Times New Roman" pitchFamily="18" charset="0"/>
              </a:rPr>
              <a:t>Conocer</a:t>
            </a:r>
            <a:r>
              <a:rPr lang="en-US" sz="4000" dirty="0" smtClean="0">
                <a:latin typeface="Times New Roman" pitchFamily="18" charset="0"/>
              </a:rPr>
              <a:t>” </a:t>
            </a:r>
          </a:p>
          <a:p>
            <a:r>
              <a:rPr lang="en-US" sz="4400" b="1" dirty="0" smtClean="0">
                <a:latin typeface="Times New Roman" pitchFamily="18" charset="0"/>
              </a:rPr>
              <a:t>When do you use </a:t>
            </a:r>
            <a:r>
              <a:rPr lang="en-US" sz="4400" dirty="0" smtClean="0">
                <a:latin typeface="Times New Roman" pitchFamily="18" charset="0"/>
              </a:rPr>
              <a:t>“</a:t>
            </a:r>
            <a:r>
              <a:rPr lang="en-US" sz="4400" b="1" dirty="0" smtClean="0">
                <a:solidFill>
                  <a:srgbClr val="0070C0"/>
                </a:solidFill>
                <a:latin typeface="Times New Roman" pitchFamily="18" charset="0"/>
              </a:rPr>
              <a:t>Saber</a:t>
            </a:r>
            <a:r>
              <a:rPr lang="en-US" sz="4400" dirty="0" smtClean="0">
                <a:latin typeface="Times New Roman" pitchFamily="18" charset="0"/>
              </a:rPr>
              <a:t>”?</a:t>
            </a:r>
          </a:p>
          <a:p>
            <a:r>
              <a:rPr lang="en-US" sz="2800" dirty="0" smtClean="0">
                <a:solidFill>
                  <a:srgbClr val="0070C0"/>
                </a:solidFill>
              </a:rPr>
              <a:t>To know a fact or information</a:t>
            </a:r>
          </a:p>
          <a:p>
            <a:r>
              <a:rPr lang="en-US" sz="2800" dirty="0" smtClean="0">
                <a:solidFill>
                  <a:srgbClr val="0070C0"/>
                </a:solidFill>
              </a:rPr>
              <a:t>To know how to do something</a:t>
            </a:r>
          </a:p>
          <a:p>
            <a:r>
              <a:rPr lang="en-US" sz="2800" dirty="0" smtClean="0">
                <a:solidFill>
                  <a:srgbClr val="0070C0"/>
                </a:solidFill>
              </a:rPr>
              <a:t>When followed by a question word</a:t>
            </a:r>
          </a:p>
          <a:p>
            <a:r>
              <a:rPr lang="en-US" sz="2800" dirty="0" smtClean="0">
                <a:solidFill>
                  <a:srgbClr val="0070C0"/>
                </a:solidFill>
              </a:rPr>
              <a:t>To know something by heart </a:t>
            </a:r>
            <a:r>
              <a:rPr lang="en-US" sz="2800" i="1" dirty="0" smtClean="0">
                <a:solidFill>
                  <a:srgbClr val="0070C0"/>
                </a:solidFill>
              </a:rPr>
              <a:t>(memory)</a:t>
            </a:r>
            <a:endParaRPr lang="en-US" sz="2800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r>
              <a:rPr lang="en-US" sz="4400" b="1" dirty="0" smtClean="0">
                <a:latin typeface="Times New Roman" pitchFamily="18" charset="0"/>
              </a:rPr>
              <a:t>When do you use </a:t>
            </a:r>
            <a:r>
              <a:rPr lang="en-US" sz="4400" dirty="0" smtClean="0">
                <a:latin typeface="Times New Roman" pitchFamily="18" charset="0"/>
              </a:rPr>
              <a:t>“</a:t>
            </a:r>
            <a:r>
              <a:rPr lang="en-US" sz="4400" b="1" dirty="0" err="1" smtClean="0">
                <a:solidFill>
                  <a:srgbClr val="FF6600"/>
                </a:solidFill>
                <a:latin typeface="Times New Roman" pitchFamily="18" charset="0"/>
              </a:rPr>
              <a:t>Conocer</a:t>
            </a:r>
            <a:r>
              <a:rPr lang="en-US" sz="4400" dirty="0" smtClean="0">
                <a:latin typeface="Times New Roman" pitchFamily="18" charset="0"/>
              </a:rPr>
              <a:t>”?</a:t>
            </a:r>
          </a:p>
          <a:p>
            <a:r>
              <a:rPr lang="en-US" sz="2800" dirty="0" smtClean="0">
                <a:solidFill>
                  <a:srgbClr val="FF6600"/>
                </a:solidFill>
              </a:rPr>
              <a:t>To know someone or something very well.</a:t>
            </a:r>
          </a:p>
          <a:p>
            <a:r>
              <a:rPr lang="en-US" sz="2800" dirty="0" smtClean="0">
                <a:solidFill>
                  <a:srgbClr val="FF6600"/>
                </a:solidFill>
              </a:rPr>
              <a:t>When talking about </a:t>
            </a:r>
            <a:r>
              <a:rPr lang="en-US" sz="2800" b="1" u="sng" dirty="0" smtClean="0">
                <a:solidFill>
                  <a:srgbClr val="FF6600"/>
                </a:solidFill>
              </a:rPr>
              <a:t>A</a:t>
            </a:r>
            <a:r>
              <a:rPr lang="en-US" sz="2800" dirty="0" smtClean="0">
                <a:solidFill>
                  <a:srgbClr val="FF6600"/>
                </a:solidFill>
              </a:rPr>
              <a:t> person, don’t forget to add an “</a:t>
            </a:r>
            <a:r>
              <a:rPr lang="en-US" sz="2800" b="1" u="sng" dirty="0" smtClean="0">
                <a:solidFill>
                  <a:srgbClr val="FF6600"/>
                </a:solidFill>
              </a:rPr>
              <a:t>A</a:t>
            </a:r>
            <a:r>
              <a:rPr lang="en-US" sz="2800" dirty="0" smtClean="0">
                <a:solidFill>
                  <a:srgbClr val="FF6600"/>
                </a:solidFill>
              </a:rPr>
              <a:t>” after ‘</a:t>
            </a:r>
            <a:r>
              <a:rPr lang="en-US" sz="2800" i="1" dirty="0" err="1" smtClean="0">
                <a:solidFill>
                  <a:srgbClr val="FF6600"/>
                </a:solidFill>
              </a:rPr>
              <a:t>conocer</a:t>
            </a:r>
            <a:r>
              <a:rPr lang="en-US" sz="2800" i="1" dirty="0" smtClean="0">
                <a:solidFill>
                  <a:srgbClr val="FF6600"/>
                </a:solidFill>
              </a:rPr>
              <a:t>’.</a:t>
            </a:r>
            <a:endParaRPr lang="en-US" sz="2800" dirty="0" smtClean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11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304800"/>
            <a:ext cx="8382000" cy="1066800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en-US" sz="3600" b="1" dirty="0" smtClean="0">
                <a:solidFill>
                  <a:srgbClr val="00B050"/>
                </a:solidFill>
                <a:latin typeface="Times New Roman" pitchFamily="18" charset="0"/>
              </a:rPr>
              <a:t>III-</a:t>
            </a:r>
            <a:r>
              <a:rPr lang="en-US" sz="36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</a:rPr>
              <a:t>How do you conjugate these verbs?</a:t>
            </a:r>
          </a:p>
        </p:txBody>
      </p:sp>
      <p:graphicFrame>
        <p:nvGraphicFramePr>
          <p:cNvPr id="15394" name="Group 34"/>
          <p:cNvGraphicFramePr>
            <a:graphicFrameLocks noGrp="1"/>
          </p:cNvGraphicFramePr>
          <p:nvPr>
            <p:ph sz="half" idx="2"/>
          </p:nvPr>
        </p:nvGraphicFramePr>
        <p:xfrm>
          <a:off x="457200" y="1143000"/>
          <a:ext cx="8229600" cy="518160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Saber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Conocer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Yo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ú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Él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Ella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Ud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Nosotros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Ellos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Ellas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Uds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350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762000"/>
            <a:ext cx="8229600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_tradnl" sz="3200" b="1" dirty="0" smtClean="0">
                <a:solidFill>
                  <a:srgbClr val="00B050"/>
                </a:solidFill>
              </a:rPr>
              <a:t>IV</a:t>
            </a:r>
            <a:r>
              <a:rPr lang="es-ES_tradnl" sz="3200" dirty="0" smtClean="0">
                <a:solidFill>
                  <a:srgbClr val="00B050"/>
                </a:solidFill>
              </a:rPr>
              <a:t>- </a:t>
            </a:r>
            <a:r>
              <a:rPr lang="es-ES_tradnl" sz="3200" dirty="0" smtClean="0">
                <a:solidFill>
                  <a:schemeClr val="tx1"/>
                </a:solidFill>
              </a:rPr>
              <a:t> Copia y completa con ‘Saber’ o ‘Conocer’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3200" dirty="0" smtClean="0">
                <a:solidFill>
                  <a:schemeClr val="tx1"/>
                </a:solidFill>
              </a:rPr>
              <a:t>Yo _____________ a Mari y _________ donde vive.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3200" dirty="0" smtClean="0">
                <a:solidFill>
                  <a:schemeClr val="tx1"/>
                </a:solidFill>
              </a:rPr>
              <a:t>¿______________tú si ella tiene el numero de tu móvil?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3200" dirty="0" smtClean="0">
                <a:solidFill>
                  <a:schemeClr val="tx1"/>
                </a:solidFill>
              </a:rPr>
              <a:t>Yo no ____________ si lo tiene o no.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3200" dirty="0" smtClean="0">
                <a:solidFill>
                  <a:schemeClr val="tx1"/>
                </a:solidFill>
              </a:rPr>
              <a:t>Aquí esta Felipe. Tú lo ______________, ¿no?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3200" dirty="0" smtClean="0">
                <a:solidFill>
                  <a:schemeClr val="tx1"/>
                </a:solidFill>
              </a:rPr>
              <a:t>Si, yo lo ____________.  Y ___________ que es el hermano de Mari.</a:t>
            </a:r>
            <a:endParaRPr lang="es-ES_tradnl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07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1" y="2209801"/>
            <a:ext cx="8839200" cy="391636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None/>
            </a:pPr>
            <a:r>
              <a:rPr lang="en-US" sz="2800" b="1" dirty="0">
                <a:solidFill>
                  <a:srgbClr val="0070C0"/>
                </a:solidFill>
              </a:rPr>
              <a:t>STUDY UNIT 3 FOR EXAM </a:t>
            </a:r>
            <a:r>
              <a:rPr lang="en-US" sz="2800" b="1" dirty="0" smtClean="0">
                <a:solidFill>
                  <a:srgbClr val="0070C0"/>
                </a:solidFill>
              </a:rPr>
              <a:t>MONDAY!</a:t>
            </a:r>
            <a:endParaRPr lang="en-US" sz="2800" b="1" dirty="0">
              <a:solidFill>
                <a:srgbClr val="0070C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dirty="0">
                <a:solidFill>
                  <a:srgbClr val="0070C0"/>
                </a:solidFill>
              </a:rPr>
              <a:t>Airport vocabulary 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solidFill>
                  <a:srgbClr val="0070C0"/>
                </a:solidFill>
              </a:rPr>
              <a:t>-GO verbs: </a:t>
            </a:r>
            <a:r>
              <a:rPr lang="en-US" sz="2800" i="1" dirty="0" err="1">
                <a:solidFill>
                  <a:srgbClr val="0070C0"/>
                </a:solidFill>
              </a:rPr>
              <a:t>hago</a:t>
            </a:r>
            <a:r>
              <a:rPr lang="en-US" sz="2800" i="1" dirty="0">
                <a:solidFill>
                  <a:srgbClr val="0070C0"/>
                </a:solidFill>
              </a:rPr>
              <a:t>, </a:t>
            </a:r>
            <a:r>
              <a:rPr lang="en-US" sz="2800" i="1" dirty="0" err="1">
                <a:solidFill>
                  <a:srgbClr val="0070C0"/>
                </a:solidFill>
              </a:rPr>
              <a:t>pongo</a:t>
            </a:r>
            <a:r>
              <a:rPr lang="en-US" sz="2800" i="1" dirty="0">
                <a:solidFill>
                  <a:srgbClr val="0070C0"/>
                </a:solidFill>
              </a:rPr>
              <a:t>, </a:t>
            </a:r>
            <a:r>
              <a:rPr lang="en-US" sz="2800" i="1" dirty="0" err="1">
                <a:solidFill>
                  <a:srgbClr val="0070C0"/>
                </a:solidFill>
              </a:rPr>
              <a:t>traer</a:t>
            </a:r>
            <a:r>
              <a:rPr lang="en-US" sz="2800" i="1" dirty="0">
                <a:solidFill>
                  <a:srgbClr val="0070C0"/>
                </a:solidFill>
              </a:rPr>
              <a:t>, </a:t>
            </a:r>
            <a:r>
              <a:rPr lang="en-US" sz="2800" i="1" dirty="0" err="1" smtClean="0">
                <a:solidFill>
                  <a:srgbClr val="0070C0"/>
                </a:solidFill>
              </a:rPr>
              <a:t>salir</a:t>
            </a:r>
            <a:r>
              <a:rPr lang="en-US" sz="2800" i="1" dirty="0" smtClean="0">
                <a:solidFill>
                  <a:srgbClr val="0070C0"/>
                </a:solidFill>
              </a:rPr>
              <a:t>, </a:t>
            </a:r>
            <a:r>
              <a:rPr lang="en-US" sz="2800" i="1" dirty="0" err="1">
                <a:solidFill>
                  <a:srgbClr val="0070C0"/>
                </a:solidFill>
              </a:rPr>
              <a:t>tener</a:t>
            </a:r>
            <a:r>
              <a:rPr lang="en-US" sz="2800" i="1" dirty="0">
                <a:solidFill>
                  <a:srgbClr val="0070C0"/>
                </a:solidFill>
              </a:rPr>
              <a:t>, </a:t>
            </a:r>
            <a:r>
              <a:rPr lang="en-US" sz="2800" i="1" dirty="0" err="1">
                <a:solidFill>
                  <a:srgbClr val="0070C0"/>
                </a:solidFill>
              </a:rPr>
              <a:t>venir</a:t>
            </a:r>
            <a:endParaRPr lang="en-US" sz="2800" i="1" dirty="0">
              <a:solidFill>
                <a:srgbClr val="0070C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dirty="0" err="1">
                <a:solidFill>
                  <a:srgbClr val="0070C0"/>
                </a:solidFill>
              </a:rPr>
              <a:t>Presente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 err="1">
                <a:solidFill>
                  <a:srgbClr val="0070C0"/>
                </a:solidFill>
              </a:rPr>
              <a:t>Progressivo</a:t>
            </a:r>
            <a:r>
              <a:rPr lang="en-US" sz="2800" dirty="0">
                <a:solidFill>
                  <a:srgbClr val="0070C0"/>
                </a:solidFill>
              </a:rPr>
              <a:t>: </a:t>
            </a:r>
            <a:r>
              <a:rPr lang="en-US" sz="2800" i="1" dirty="0">
                <a:solidFill>
                  <a:srgbClr val="0070C0"/>
                </a:solidFill>
              </a:rPr>
              <a:t> “</a:t>
            </a:r>
            <a:r>
              <a:rPr lang="en-US" sz="2800" i="1" dirty="0" err="1">
                <a:solidFill>
                  <a:srgbClr val="0070C0"/>
                </a:solidFill>
              </a:rPr>
              <a:t>estar</a:t>
            </a:r>
            <a:r>
              <a:rPr lang="en-US" sz="2800" i="1" dirty="0">
                <a:solidFill>
                  <a:srgbClr val="0070C0"/>
                </a:solidFill>
              </a:rPr>
              <a:t> + -</a:t>
            </a:r>
            <a:r>
              <a:rPr lang="en-US" sz="2800" i="1" dirty="0" err="1">
                <a:solidFill>
                  <a:srgbClr val="0070C0"/>
                </a:solidFill>
              </a:rPr>
              <a:t>ando</a:t>
            </a:r>
            <a:r>
              <a:rPr lang="en-US" sz="2800" i="1" dirty="0">
                <a:solidFill>
                  <a:srgbClr val="0070C0"/>
                </a:solidFill>
              </a:rPr>
              <a:t>/-</a:t>
            </a:r>
            <a:r>
              <a:rPr lang="en-US" sz="2800" i="1" dirty="0" err="1">
                <a:solidFill>
                  <a:srgbClr val="0070C0"/>
                </a:solidFill>
              </a:rPr>
              <a:t>iendo</a:t>
            </a:r>
            <a:r>
              <a:rPr lang="en-US" sz="2800" i="1" dirty="0">
                <a:solidFill>
                  <a:srgbClr val="0070C0"/>
                </a:solidFill>
              </a:rPr>
              <a:t>”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solidFill>
                  <a:srgbClr val="0070C0"/>
                </a:solidFill>
              </a:rPr>
              <a:t>Saber y </a:t>
            </a:r>
            <a:r>
              <a:rPr lang="en-US" sz="2800" dirty="0" err="1">
                <a:solidFill>
                  <a:srgbClr val="0070C0"/>
                </a:solidFill>
              </a:rPr>
              <a:t>Conocer</a:t>
            </a:r>
            <a:endParaRPr lang="en-US" sz="2800" dirty="0">
              <a:solidFill>
                <a:srgbClr val="0070C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dirty="0" err="1">
                <a:solidFill>
                  <a:srgbClr val="0070C0"/>
                </a:solidFill>
              </a:rPr>
              <a:t>Lectura</a:t>
            </a:r>
            <a:r>
              <a:rPr lang="en-US" sz="2800" dirty="0">
                <a:solidFill>
                  <a:srgbClr val="0070C0"/>
                </a:solidFill>
              </a:rPr>
              <a:t>: </a:t>
            </a:r>
            <a:r>
              <a:rPr lang="en-US" sz="2800" u="sng" dirty="0">
                <a:solidFill>
                  <a:srgbClr val="0070C0"/>
                </a:solidFill>
              </a:rPr>
              <a:t>El </a:t>
            </a:r>
            <a:r>
              <a:rPr lang="en-US" sz="2800" u="sng" dirty="0" err="1">
                <a:solidFill>
                  <a:srgbClr val="0070C0"/>
                </a:solidFill>
              </a:rPr>
              <a:t>avion</a:t>
            </a:r>
            <a:r>
              <a:rPr lang="en-US" sz="2800" u="sng" dirty="0">
                <a:solidFill>
                  <a:srgbClr val="0070C0"/>
                </a:solidFill>
              </a:rPr>
              <a:t> en la America del </a:t>
            </a:r>
            <a:r>
              <a:rPr lang="en-US" sz="2800" u="sng" dirty="0" smtClean="0">
                <a:solidFill>
                  <a:srgbClr val="0070C0"/>
                </a:solidFill>
              </a:rPr>
              <a:t>Sur</a:t>
            </a:r>
          </a:p>
          <a:p>
            <a:pPr>
              <a:lnSpc>
                <a:spcPct val="90000"/>
              </a:lnSpc>
            </a:pPr>
            <a:r>
              <a:rPr lang="en-US" sz="2800" dirty="0" err="1" smtClean="0">
                <a:solidFill>
                  <a:srgbClr val="0070C0"/>
                </a:solidFill>
              </a:rPr>
              <a:t>Lectura</a:t>
            </a:r>
            <a:r>
              <a:rPr lang="en-US" sz="2800" dirty="0" smtClean="0">
                <a:solidFill>
                  <a:srgbClr val="0070C0"/>
                </a:solidFill>
              </a:rPr>
              <a:t>: </a:t>
            </a:r>
            <a:r>
              <a:rPr lang="en-US" sz="2800" u="sng" dirty="0" smtClean="0">
                <a:solidFill>
                  <a:srgbClr val="0070C0"/>
                </a:solidFill>
              </a:rPr>
              <a:t>Un </a:t>
            </a:r>
            <a:r>
              <a:rPr lang="en-US" sz="2800" u="sng" dirty="0" err="1" smtClean="0">
                <a:solidFill>
                  <a:srgbClr val="0070C0"/>
                </a:solidFill>
              </a:rPr>
              <a:t>vuelo</a:t>
            </a:r>
            <a:r>
              <a:rPr lang="en-US" sz="2800" u="sng" dirty="0" smtClean="0">
                <a:solidFill>
                  <a:srgbClr val="0070C0"/>
                </a:solidFill>
              </a:rPr>
              <a:t> </a:t>
            </a:r>
            <a:r>
              <a:rPr lang="en-US" sz="2800" u="sng" dirty="0" err="1" smtClean="0">
                <a:solidFill>
                  <a:srgbClr val="0070C0"/>
                </a:solidFill>
              </a:rPr>
              <a:t>interesante</a:t>
            </a:r>
            <a:r>
              <a:rPr lang="en-US" sz="2800" i="1" dirty="0" smtClean="0">
                <a:solidFill>
                  <a:srgbClr val="0070C0"/>
                </a:solidFill>
              </a:rPr>
              <a:t>(</a:t>
            </a:r>
            <a:r>
              <a:rPr lang="en-US" sz="2800" i="1" dirty="0" err="1" smtClean="0">
                <a:solidFill>
                  <a:srgbClr val="0070C0"/>
                </a:solidFill>
              </a:rPr>
              <a:t>las</a:t>
            </a:r>
            <a:r>
              <a:rPr lang="en-US" sz="2800" i="1" dirty="0" smtClean="0">
                <a:solidFill>
                  <a:srgbClr val="0070C0"/>
                </a:solidFill>
              </a:rPr>
              <a:t> </a:t>
            </a:r>
            <a:r>
              <a:rPr lang="en-US" sz="2800" i="1" dirty="0" err="1" smtClean="0">
                <a:solidFill>
                  <a:srgbClr val="0070C0"/>
                </a:solidFill>
              </a:rPr>
              <a:t>lineas</a:t>
            </a:r>
            <a:r>
              <a:rPr lang="en-US" sz="2800" i="1" dirty="0" smtClean="0">
                <a:solidFill>
                  <a:srgbClr val="0070C0"/>
                </a:solidFill>
              </a:rPr>
              <a:t> de Nazca)</a:t>
            </a:r>
            <a:endParaRPr lang="en-US" sz="2800" dirty="0" smtClean="0">
              <a:solidFill>
                <a:srgbClr val="0070C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dirty="0" err="1" smtClean="0">
                <a:solidFill>
                  <a:srgbClr val="0070C0"/>
                </a:solidFill>
              </a:rPr>
              <a:t>Lectura</a:t>
            </a:r>
            <a:r>
              <a:rPr lang="en-US" sz="2800" dirty="0" smtClean="0">
                <a:solidFill>
                  <a:srgbClr val="0070C0"/>
                </a:solidFill>
              </a:rPr>
              <a:t>: </a:t>
            </a:r>
            <a:r>
              <a:rPr lang="en-US" sz="2800" u="sng" dirty="0" err="1" smtClean="0">
                <a:solidFill>
                  <a:srgbClr val="0070C0"/>
                </a:solidFill>
              </a:rPr>
              <a:t>Una</a:t>
            </a:r>
            <a:r>
              <a:rPr lang="en-US" sz="2800" u="sng" dirty="0" smtClean="0">
                <a:solidFill>
                  <a:srgbClr val="0070C0"/>
                </a:solidFill>
              </a:rPr>
              <a:t> </a:t>
            </a:r>
            <a:r>
              <a:rPr lang="en-US" sz="2800" u="sng" dirty="0" err="1" smtClean="0">
                <a:solidFill>
                  <a:srgbClr val="0070C0"/>
                </a:solidFill>
              </a:rPr>
              <a:t>astronauta</a:t>
            </a:r>
            <a:r>
              <a:rPr lang="en-US" sz="2800" u="sng" dirty="0" smtClean="0">
                <a:solidFill>
                  <a:srgbClr val="0070C0"/>
                </a:solidFill>
              </a:rPr>
              <a:t> </a:t>
            </a:r>
            <a:r>
              <a:rPr lang="en-US" sz="2800" u="sng" dirty="0" err="1" smtClean="0">
                <a:solidFill>
                  <a:srgbClr val="0070C0"/>
                </a:solidFill>
              </a:rPr>
              <a:t>latina</a:t>
            </a:r>
            <a:endParaRPr lang="en-US" sz="2800" dirty="0">
              <a:solidFill>
                <a:srgbClr val="0070C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dirty="0" err="1">
                <a:solidFill>
                  <a:srgbClr val="0070C0"/>
                </a:solidFill>
              </a:rPr>
              <a:t>Paises</a:t>
            </a:r>
            <a:r>
              <a:rPr lang="en-US" sz="2800" dirty="0">
                <a:solidFill>
                  <a:srgbClr val="0070C0"/>
                </a:solidFill>
              </a:rPr>
              <a:t> y </a:t>
            </a:r>
            <a:r>
              <a:rPr lang="en-US" sz="2800" dirty="0" err="1">
                <a:solidFill>
                  <a:srgbClr val="0070C0"/>
                </a:solidFill>
              </a:rPr>
              <a:t>Capitales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 smtClean="0">
                <a:solidFill>
                  <a:srgbClr val="0070C0"/>
                </a:solidFill>
              </a:rPr>
              <a:t>de </a:t>
            </a:r>
            <a:r>
              <a:rPr lang="en-US" sz="2800" dirty="0" err="1">
                <a:solidFill>
                  <a:srgbClr val="0070C0"/>
                </a:solidFill>
              </a:rPr>
              <a:t>Latinoamerica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65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16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257</TotalTime>
  <Words>359</Words>
  <Application>Microsoft Office PowerPoint</Application>
  <PresentationFormat>On-screen Show (4:3)</PresentationFormat>
  <Paragraphs>51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Hardcover</vt:lpstr>
      <vt:lpstr>Me llamo ________ Clase 7 il  La fecha es el 8 de marzo del 2013</vt:lpstr>
      <vt:lpstr>Practica</vt:lpstr>
      <vt:lpstr>PowerPoint Presentation</vt:lpstr>
      <vt:lpstr>PowerPoint Presentation</vt:lpstr>
      <vt:lpstr>PowerPoint Presentation</vt:lpstr>
      <vt:lpstr>Tarea # 65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7 il  La fecha es el 8 de marzo del 2013</dc:title>
  <dc:creator>Helen Zumaeta</dc:creator>
  <cp:lastModifiedBy>Helen Zumaeta</cp:lastModifiedBy>
  <cp:revision>17</cp:revision>
  <dcterms:created xsi:type="dcterms:W3CDTF">2013-03-07T16:05:51Z</dcterms:created>
  <dcterms:modified xsi:type="dcterms:W3CDTF">2013-03-08T20:17:23Z</dcterms:modified>
</cp:coreProperties>
</file>